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embeddedFontLst>
    <p:embeddedFont>
      <p:font typeface="Pinyon Script"/>
      <p:regular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0" Type="http://schemas.openxmlformats.org/officeDocument/2006/relationships/font" Target="fonts/PinyonScript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5894d93429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5894d93429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5894d93429_1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5894d93429_1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5894d93429_1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5894d93429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5894d93429_1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5894d93429_1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5894d93429_1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5894d93429_1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5894d93429_1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5894d93429_1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5894d93429_1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5894d93429_1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5894d93429_1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5894d93429_1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894d93429_1_1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5894d93429_1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894d93429_1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5894d93429_1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5894d93429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5894d93429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5894d93429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5894d93429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5894d93429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5894d93429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894d93429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894d93429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894d93429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5894d93429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5894d93429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5894d93429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5894d93429_1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5894d93429_1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5894d9342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5894d9342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5894d93429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5894d93429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5894d93429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5894d93429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5894d93429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5894d9342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5894d9342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5894d9342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5894d93429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5894d9342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5894d93429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5894d93429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894d93429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894d9342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5894d9342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5894d9342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5894d93429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5894d9342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5894d93429_1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5894d93429_1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5894d93429_1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25894d93429_1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25894d93429_1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25894d93429_1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5894d93429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5894d93429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5894d93429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25894d93429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5894d9342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5894d9342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5894d93429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5894d93429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5894d93429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5894d93429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5894d93429_1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5894d93429_1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5894d93429_1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5894d93429_1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5894d93429_1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5894d93429_1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5894d93429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5894d93429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5894d93429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5894d93429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5894d93429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5894d93429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5894d93429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5894d93429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894d93429_1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894d93429_1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7.png"/><Relationship Id="rId8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2.png"/><Relationship Id="rId7" Type="http://schemas.openxmlformats.org/officeDocument/2006/relationships/image" Target="../media/image7.png"/><Relationship Id="rId8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colorbrewer2.org/#type=sequential&amp;scheme=YlOrRd&amp;n=3" TargetMode="External"/><Relationship Id="rId4" Type="http://schemas.openxmlformats.org/officeDocument/2006/relationships/image" Target="../media/image14.png"/><Relationship Id="rId5" Type="http://schemas.openxmlformats.org/officeDocument/2006/relationships/hyperlink" Target="https://cran.r-project.org/web/packages/viridis/vignettes/intro-to-viridis.html" TargetMode="External"/><Relationship Id="rId6" Type="http://schemas.openxmlformats.org/officeDocument/2006/relationships/image" Target="../media/image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colorbrewer2.org/#type=sequential&amp;scheme=YlOrRd&amp;n=3" TargetMode="External"/><Relationship Id="rId4" Type="http://schemas.openxmlformats.org/officeDocument/2006/relationships/image" Target="../media/image14.png"/><Relationship Id="rId5" Type="http://schemas.openxmlformats.org/officeDocument/2006/relationships/hyperlink" Target="https://cran.r-project.org/web/packages/viridis/vignettes/intro-to-viridis.html" TargetMode="External"/><Relationship Id="rId6" Type="http://schemas.openxmlformats.org/officeDocument/2006/relationships/image" Target="../media/image10.png"/><Relationship Id="rId7" Type="http://schemas.openxmlformats.org/officeDocument/2006/relationships/image" Target="../media/image16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Relationship Id="rId4" Type="http://schemas.openxmlformats.org/officeDocument/2006/relationships/hyperlink" Target="https://colororacle.org/index.html" TargetMode="External"/><Relationship Id="rId5" Type="http://schemas.openxmlformats.org/officeDocument/2006/relationships/hyperlink" Target="https://colorbrewer2.org/#type=sequential&amp;scheme=YlOrRd&amp;n=3" TargetMode="External"/><Relationship Id="rId6" Type="http://schemas.openxmlformats.org/officeDocument/2006/relationships/image" Target="../media/image16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FFFF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Let’s talk about visual clarity</a:t>
            </a:r>
            <a:endParaRPr>
              <a:solidFill>
                <a:srgbClr val="FFFF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With Lucy &amp; Freya</a:t>
            </a:r>
            <a:endParaRPr>
              <a:solidFill>
                <a:srgbClr val="00FF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the data</a:t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172" y="445025"/>
            <a:ext cx="6159901" cy="4364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2"/>
          <p:cNvSpPr txBox="1"/>
          <p:nvPr/>
        </p:nvSpPr>
        <p:spPr>
          <a:xfrm>
            <a:off x="542600" y="1617375"/>
            <a:ext cx="12381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Weissgerber et al., 2015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425" y="446575"/>
            <a:ext cx="2876849" cy="2020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3275" y="446575"/>
            <a:ext cx="2876849" cy="2040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425" y="446575"/>
            <a:ext cx="2876849" cy="2020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3275" y="446575"/>
            <a:ext cx="2876849" cy="2040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425" y="446575"/>
            <a:ext cx="2876849" cy="2020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3510" y="446576"/>
            <a:ext cx="2839540" cy="202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3275" y="446575"/>
            <a:ext cx="2876849" cy="2040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425" y="446575"/>
            <a:ext cx="2876849" cy="2020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425" y="2571750"/>
            <a:ext cx="2876850" cy="2039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3510" y="446576"/>
            <a:ext cx="2839540" cy="202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3275" y="446575"/>
            <a:ext cx="2876849" cy="2040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425" y="446575"/>
            <a:ext cx="2876849" cy="2020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425" y="2571750"/>
            <a:ext cx="2876850" cy="2039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3510" y="446576"/>
            <a:ext cx="2839540" cy="20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73275" y="2571750"/>
            <a:ext cx="2876850" cy="2043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3275" y="446575"/>
            <a:ext cx="2876849" cy="2040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425" y="446575"/>
            <a:ext cx="2876849" cy="2020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425" y="2571750"/>
            <a:ext cx="2876850" cy="2039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3510" y="446576"/>
            <a:ext cx="2839540" cy="20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73275" y="2571750"/>
            <a:ext cx="2876850" cy="2043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83500" y="2584661"/>
            <a:ext cx="2839551" cy="2013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3275" y="446575"/>
            <a:ext cx="2876849" cy="2040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425" y="446575"/>
            <a:ext cx="2876849" cy="2020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425" y="2571750"/>
            <a:ext cx="2876850" cy="2039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3510" y="446576"/>
            <a:ext cx="2839540" cy="20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73275" y="2571750"/>
            <a:ext cx="2876850" cy="2043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83500" y="2584661"/>
            <a:ext cx="2839551" cy="201385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 txBox="1"/>
          <p:nvPr/>
        </p:nvSpPr>
        <p:spPr>
          <a:xfrm>
            <a:off x="4554800" y="84075"/>
            <a:ext cx="29502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Comic Sans MS"/>
                <a:ea typeface="Comic Sans MS"/>
                <a:cs typeface="Comic Sans MS"/>
                <a:sym typeface="Comic Sans MS"/>
              </a:rPr>
              <a:t>Do NOT show these to David !</a:t>
            </a:r>
            <a:endParaRPr>
              <a:solidFill>
                <a:srgbClr val="FF00FF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4" name="Google Shape;174;p29"/>
          <p:cNvSpPr/>
          <p:nvPr/>
        </p:nvSpPr>
        <p:spPr>
          <a:xfrm>
            <a:off x="3202275" y="420350"/>
            <a:ext cx="2873700" cy="2101800"/>
          </a:xfrm>
          <a:prstGeom prst="rect">
            <a:avLst/>
          </a:prstGeom>
          <a:noFill/>
          <a:ln cap="flat" cmpd="sng" w="19050">
            <a:solidFill>
              <a:srgbClr val="FF00FF"/>
            </a:solidFill>
            <a:prstDash val="lg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9"/>
          <p:cNvSpPr/>
          <p:nvPr/>
        </p:nvSpPr>
        <p:spPr>
          <a:xfrm>
            <a:off x="4105886" y="156997"/>
            <a:ext cx="466125" cy="622550"/>
          </a:xfrm>
          <a:custGeom>
            <a:rect b="b" l="l" r="r" t="t"/>
            <a:pathLst>
              <a:path extrusionOk="0" h="24902" w="18645">
                <a:moveTo>
                  <a:pt x="18645" y="2891"/>
                </a:moveTo>
                <a:cubicBezTo>
                  <a:pt x="16862" y="2433"/>
                  <a:pt x="11002" y="-420"/>
                  <a:pt x="7945" y="140"/>
                </a:cubicBezTo>
                <a:cubicBezTo>
                  <a:pt x="4888" y="701"/>
                  <a:pt x="1169" y="3452"/>
                  <a:pt x="303" y="6254"/>
                </a:cubicBezTo>
                <a:cubicBezTo>
                  <a:pt x="-563" y="9056"/>
                  <a:pt x="659" y="13846"/>
                  <a:pt x="2748" y="16954"/>
                </a:cubicBezTo>
                <a:cubicBezTo>
                  <a:pt x="4837" y="20062"/>
                  <a:pt x="11156" y="23577"/>
                  <a:pt x="12837" y="24902"/>
                </a:cubicBezTo>
              </a:path>
            </a:pathLst>
          </a:cu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 may be more</a:t>
            </a:r>
            <a:endParaRPr/>
          </a:p>
        </p:txBody>
      </p:sp>
      <p:pic>
        <p:nvPicPr>
          <p:cNvPr id="181" name="Google Shape;1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50" y="1368050"/>
            <a:ext cx="4322700" cy="310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 may be more</a:t>
            </a:r>
            <a:endParaRPr/>
          </a:p>
        </p:txBody>
      </p:sp>
      <p:pic>
        <p:nvPicPr>
          <p:cNvPr id="187" name="Google Shape;1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50" y="1368050"/>
            <a:ext cx="4322700" cy="310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9192" y="1368050"/>
            <a:ext cx="4385535" cy="310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1"/>
          <p:cNvSpPr/>
          <p:nvPr/>
        </p:nvSpPr>
        <p:spPr>
          <a:xfrm>
            <a:off x="3469750" y="763957"/>
            <a:ext cx="1872450" cy="504725"/>
          </a:xfrm>
          <a:custGeom>
            <a:rect b="b" l="l" r="r" t="t"/>
            <a:pathLst>
              <a:path extrusionOk="0" h="20189" w="74898">
                <a:moveTo>
                  <a:pt x="0" y="20189"/>
                </a:moveTo>
                <a:cubicBezTo>
                  <a:pt x="1885" y="18100"/>
                  <a:pt x="5656" y="11018"/>
                  <a:pt x="11312" y="7655"/>
                </a:cubicBezTo>
                <a:cubicBezTo>
                  <a:pt x="16968" y="4292"/>
                  <a:pt x="25374" y="64"/>
                  <a:pt x="33934" y="13"/>
                </a:cubicBezTo>
                <a:cubicBezTo>
                  <a:pt x="42494" y="-38"/>
                  <a:pt x="55843" y="4038"/>
                  <a:pt x="62670" y="7350"/>
                </a:cubicBezTo>
                <a:cubicBezTo>
                  <a:pt x="69497" y="10662"/>
                  <a:pt x="72860" y="17794"/>
                  <a:pt x="74898" y="19883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FFF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Let’s talk about visual clarity</a:t>
            </a:r>
            <a:endParaRPr>
              <a:solidFill>
                <a:srgbClr val="FFFF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With Lucy &amp; Freya</a:t>
            </a:r>
            <a:endParaRPr>
              <a:solidFill>
                <a:srgbClr val="00FF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11700" y="34298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FF"/>
                </a:solidFill>
                <a:latin typeface="Pinyon Script"/>
                <a:ea typeface="Pinyon Script"/>
                <a:cs typeface="Pinyon Script"/>
                <a:sym typeface="Pinyon Script"/>
              </a:rPr>
              <a:t>(and David)</a:t>
            </a:r>
            <a:endParaRPr>
              <a:solidFill>
                <a:srgbClr val="FF00FF"/>
              </a:solidFill>
              <a:latin typeface="Pinyon Script"/>
              <a:ea typeface="Pinyon Script"/>
              <a:cs typeface="Pinyon Script"/>
              <a:sym typeface="Pinyon Scrip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 may be more</a:t>
            </a:r>
            <a:endParaRPr/>
          </a:p>
        </p:txBody>
      </p:sp>
      <p:pic>
        <p:nvPicPr>
          <p:cNvPr id="195" name="Google Shape;1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50" y="1368050"/>
            <a:ext cx="4322700" cy="310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8525" y="1368050"/>
            <a:ext cx="4429915" cy="310289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2"/>
          <p:cNvSpPr/>
          <p:nvPr/>
        </p:nvSpPr>
        <p:spPr>
          <a:xfrm flipH="1" rot="10800000">
            <a:off x="3523250" y="4470957"/>
            <a:ext cx="1872450" cy="504725"/>
          </a:xfrm>
          <a:custGeom>
            <a:rect b="b" l="l" r="r" t="t"/>
            <a:pathLst>
              <a:path extrusionOk="0" h="20189" w="74898">
                <a:moveTo>
                  <a:pt x="0" y="20189"/>
                </a:moveTo>
                <a:cubicBezTo>
                  <a:pt x="1885" y="18100"/>
                  <a:pt x="5656" y="11018"/>
                  <a:pt x="11312" y="7655"/>
                </a:cubicBezTo>
                <a:cubicBezTo>
                  <a:pt x="16968" y="4292"/>
                  <a:pt x="25374" y="64"/>
                  <a:pt x="33934" y="13"/>
                </a:cubicBezTo>
                <a:cubicBezTo>
                  <a:pt x="42494" y="-38"/>
                  <a:pt x="55843" y="4038"/>
                  <a:pt x="62670" y="7350"/>
                </a:cubicBezTo>
                <a:cubicBezTo>
                  <a:pt x="69497" y="10662"/>
                  <a:pt x="72860" y="17794"/>
                  <a:pt x="74898" y="19883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Quantiles can be misleading</a:t>
            </a:r>
            <a:endParaRPr/>
          </a:p>
        </p:txBody>
      </p:sp>
      <p:pic>
        <p:nvPicPr>
          <p:cNvPr id="203" name="Google Shape;2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13" y="1017725"/>
            <a:ext cx="8224163" cy="397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/>
        </p:nvSpPr>
        <p:spPr>
          <a:xfrm>
            <a:off x="1178700" y="2063200"/>
            <a:ext cx="6786600" cy="11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Summarising your data (e.g. “detonator plots”) can remove information</a:t>
            </a:r>
            <a:endParaRPr sz="1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the data</a:t>
            </a:r>
            <a:endParaRPr/>
          </a:p>
        </p:txBody>
      </p:sp>
      <p:pic>
        <p:nvPicPr>
          <p:cNvPr id="214" name="Google Shape;214;p35"/>
          <p:cNvPicPr preferRelativeResize="0"/>
          <p:nvPr/>
        </p:nvPicPr>
        <p:blipFill rotWithShape="1">
          <a:blip r:embed="rId3">
            <a:alphaModFix/>
          </a:blip>
          <a:srcRect b="11909" l="0" r="0" t="0"/>
          <a:stretch/>
        </p:blipFill>
        <p:spPr>
          <a:xfrm>
            <a:off x="2719850" y="163900"/>
            <a:ext cx="6201902" cy="4169474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5"/>
          <p:cNvSpPr txBox="1"/>
          <p:nvPr/>
        </p:nvSpPr>
        <p:spPr>
          <a:xfrm>
            <a:off x="558975" y="2312825"/>
            <a:ext cx="15426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Hehman &amp; Xie, 2021</a:t>
            </a:r>
            <a:endParaRPr/>
          </a:p>
        </p:txBody>
      </p:sp>
      <p:pic>
        <p:nvPicPr>
          <p:cNvPr id="216" name="Google Shape;216;p35"/>
          <p:cNvPicPr preferRelativeResize="0"/>
          <p:nvPr/>
        </p:nvPicPr>
        <p:blipFill rotWithShape="1">
          <a:blip r:embed="rId3">
            <a:alphaModFix/>
          </a:blip>
          <a:srcRect b="0" l="0" r="0" t="89391"/>
          <a:stretch/>
        </p:blipFill>
        <p:spPr>
          <a:xfrm>
            <a:off x="496167" y="4354999"/>
            <a:ext cx="8577981" cy="6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 it simple</a:t>
            </a:r>
            <a:endParaRPr/>
          </a:p>
        </p:txBody>
      </p:sp>
      <p:pic>
        <p:nvPicPr>
          <p:cNvPr id="222" name="Google Shape;2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1200" y="273400"/>
            <a:ext cx="3141600" cy="459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6"/>
          <p:cNvSpPr txBox="1"/>
          <p:nvPr/>
        </p:nvSpPr>
        <p:spPr>
          <a:xfrm>
            <a:off x="114650" y="4799600"/>
            <a:ext cx="2262300" cy="1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(i found this on reddit)</a:t>
            </a:r>
            <a:endParaRPr sz="7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 it simple</a:t>
            </a:r>
            <a:endParaRPr/>
          </a:p>
        </p:txBody>
      </p:sp>
      <p:pic>
        <p:nvPicPr>
          <p:cNvPr id="229" name="Google Shape;229;p37"/>
          <p:cNvPicPr preferRelativeResize="0"/>
          <p:nvPr/>
        </p:nvPicPr>
        <p:blipFill rotWithShape="1">
          <a:blip r:embed="rId3">
            <a:alphaModFix/>
          </a:blip>
          <a:srcRect b="0" l="773" r="0" t="0"/>
          <a:stretch/>
        </p:blipFill>
        <p:spPr>
          <a:xfrm>
            <a:off x="2636725" y="1055475"/>
            <a:ext cx="5914676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7"/>
          <p:cNvSpPr txBox="1"/>
          <p:nvPr/>
        </p:nvSpPr>
        <p:spPr>
          <a:xfrm>
            <a:off x="558975" y="2312825"/>
            <a:ext cx="15426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Hehman &amp; Xie, 2021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/>
          <p:nvPr>
            <p:ph type="title"/>
          </p:nvPr>
        </p:nvSpPr>
        <p:spPr>
          <a:xfrm>
            <a:off x="311700" y="445025"/>
            <a:ext cx="333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Colour is important!</a:t>
            </a:r>
            <a:endParaRPr/>
          </a:p>
        </p:txBody>
      </p:sp>
      <p:sp>
        <p:nvSpPr>
          <p:cNvPr id="236" name="Google Shape;236;p38"/>
          <p:cNvSpPr/>
          <p:nvPr/>
        </p:nvSpPr>
        <p:spPr>
          <a:xfrm>
            <a:off x="4501525" y="191075"/>
            <a:ext cx="2889000" cy="54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8"/>
          <p:cNvSpPr/>
          <p:nvPr/>
        </p:nvSpPr>
        <p:spPr>
          <a:xfrm>
            <a:off x="4463425" y="3586675"/>
            <a:ext cx="3379800" cy="132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/>
          <p:nvPr>
            <p:ph type="title"/>
          </p:nvPr>
        </p:nvSpPr>
        <p:spPr>
          <a:xfrm>
            <a:off x="311700" y="445025"/>
            <a:ext cx="333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Colour is important!</a:t>
            </a:r>
            <a:endParaRPr/>
          </a:p>
        </p:txBody>
      </p:sp>
      <p:pic>
        <p:nvPicPr>
          <p:cNvPr id="243" name="Google Shape;2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4450" y="206375"/>
            <a:ext cx="3513449" cy="4600077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9"/>
          <p:cNvSpPr txBox="1"/>
          <p:nvPr/>
        </p:nvSpPr>
        <p:spPr>
          <a:xfrm>
            <a:off x="649625" y="1406250"/>
            <a:ext cx="3332100" cy="22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Categorical / qualitative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9"/>
          <p:cNvSpPr/>
          <p:nvPr/>
        </p:nvSpPr>
        <p:spPr>
          <a:xfrm>
            <a:off x="4501525" y="191075"/>
            <a:ext cx="2889000" cy="54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9"/>
          <p:cNvSpPr/>
          <p:nvPr/>
        </p:nvSpPr>
        <p:spPr>
          <a:xfrm>
            <a:off x="4501525" y="735875"/>
            <a:ext cx="2889000" cy="174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39"/>
          <p:cNvSpPr/>
          <p:nvPr/>
        </p:nvSpPr>
        <p:spPr>
          <a:xfrm>
            <a:off x="4463425" y="3586675"/>
            <a:ext cx="3379800" cy="132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 txBox="1"/>
          <p:nvPr>
            <p:ph type="title"/>
          </p:nvPr>
        </p:nvSpPr>
        <p:spPr>
          <a:xfrm>
            <a:off x="311700" y="445025"/>
            <a:ext cx="333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Colour is important!</a:t>
            </a:r>
            <a:endParaRPr/>
          </a:p>
        </p:txBody>
      </p:sp>
      <p:pic>
        <p:nvPicPr>
          <p:cNvPr id="253" name="Google Shape;25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4450" y="206375"/>
            <a:ext cx="3513449" cy="4600077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0"/>
          <p:cNvSpPr txBox="1"/>
          <p:nvPr/>
        </p:nvSpPr>
        <p:spPr>
          <a:xfrm>
            <a:off x="649625" y="1406250"/>
            <a:ext cx="3332100" cy="22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Categorical / qualitative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Continuous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Diverging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40"/>
          <p:cNvSpPr/>
          <p:nvPr/>
        </p:nvSpPr>
        <p:spPr>
          <a:xfrm>
            <a:off x="4501525" y="191075"/>
            <a:ext cx="2889000" cy="54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40"/>
          <p:cNvSpPr/>
          <p:nvPr/>
        </p:nvSpPr>
        <p:spPr>
          <a:xfrm>
            <a:off x="4501525" y="735875"/>
            <a:ext cx="2889000" cy="174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/>
          <p:nvPr>
            <p:ph type="title"/>
          </p:nvPr>
        </p:nvSpPr>
        <p:spPr>
          <a:xfrm>
            <a:off x="311700" y="445025"/>
            <a:ext cx="3332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Colour is important!</a:t>
            </a:r>
            <a:endParaRPr/>
          </a:p>
        </p:txBody>
      </p:sp>
      <p:pic>
        <p:nvPicPr>
          <p:cNvPr id="262" name="Google Shape;26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4450" y="206375"/>
            <a:ext cx="3513449" cy="460007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1"/>
          <p:cNvSpPr txBox="1"/>
          <p:nvPr/>
        </p:nvSpPr>
        <p:spPr>
          <a:xfrm>
            <a:off x="649625" y="1406250"/>
            <a:ext cx="3332100" cy="22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Categorical / qualitative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Continuous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Diverging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Sequential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Single hue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41"/>
          <p:cNvSpPr/>
          <p:nvPr/>
        </p:nvSpPr>
        <p:spPr>
          <a:xfrm>
            <a:off x="4501525" y="191075"/>
            <a:ext cx="2889000" cy="54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41"/>
          <p:cNvSpPr/>
          <p:nvPr/>
        </p:nvSpPr>
        <p:spPr>
          <a:xfrm>
            <a:off x="4501525" y="873675"/>
            <a:ext cx="2889000" cy="10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1"/>
          <p:cNvSpPr/>
          <p:nvPr/>
        </p:nvSpPr>
        <p:spPr>
          <a:xfrm>
            <a:off x="4501525" y="1116475"/>
            <a:ext cx="2889000" cy="47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1"/>
          <p:cNvSpPr/>
          <p:nvPr/>
        </p:nvSpPr>
        <p:spPr>
          <a:xfrm>
            <a:off x="4446325" y="1944425"/>
            <a:ext cx="2889000" cy="37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-"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Weissgerber et al. (2015). Beyond bar and line graphs: time for a new data presentation paradigm. </a:t>
            </a:r>
            <a:r>
              <a:rPr i="1" lang="en" sz="1400">
                <a:solidFill>
                  <a:srgbClr val="222222"/>
                </a:solidFill>
              </a:rPr>
              <a:t>PLoS biology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, doi: </a:t>
            </a:r>
            <a:r>
              <a:rPr lang="en" sz="1400">
                <a:solidFill>
                  <a:schemeClr val="dk1"/>
                </a:solidFill>
              </a:rPr>
              <a:t>10.1371/journal. Pbio.1002128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Weissgerber et al. (2019). Reveal, don’t conceal: transforming data visualization to improve transparency. </a:t>
            </a:r>
            <a:r>
              <a:rPr i="1" lang="en" sz="1400">
                <a:solidFill>
                  <a:srgbClr val="222222"/>
                </a:solidFill>
              </a:rPr>
              <a:t>Circulation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en" sz="1400">
                <a:solidFill>
                  <a:srgbClr val="222222"/>
                </a:solidFill>
              </a:rPr>
              <a:t>doi: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10.1161/CIRCULATIONAHA.118.037777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Midway (2020). Principles of effective data visualization. </a:t>
            </a:r>
            <a:r>
              <a:rPr i="1" lang="en" sz="1400">
                <a:solidFill>
                  <a:srgbClr val="222222"/>
                </a:solidFill>
              </a:rPr>
              <a:t>Patterns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en" sz="1400">
                <a:solidFill>
                  <a:srgbClr val="222222"/>
                </a:solidFill>
              </a:rPr>
              <a:t>doi: </a:t>
            </a:r>
            <a:r>
              <a:rPr lang="en" sz="1400">
                <a:solidFill>
                  <a:schemeClr val="dk1"/>
                </a:solidFill>
              </a:rPr>
              <a:t>10.1016/j.patter.2020.100141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-"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Hehman &amp; Xie (2021). Doing better data visualization. </a:t>
            </a:r>
            <a:r>
              <a:rPr i="1" lang="en" sz="1400">
                <a:solidFill>
                  <a:srgbClr val="222222"/>
                </a:solidFill>
              </a:rPr>
              <a:t>Advances in Methods and Practices in Psychological Science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, doi: 10.1177/25152459211045334.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Colour is important!</a:t>
            </a:r>
            <a:endParaRPr/>
          </a:p>
        </p:txBody>
      </p:sp>
      <p:pic>
        <p:nvPicPr>
          <p:cNvPr id="273" name="Google Shape;27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4450" y="206375"/>
            <a:ext cx="3513449" cy="4600077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2"/>
          <p:cNvSpPr txBox="1"/>
          <p:nvPr/>
        </p:nvSpPr>
        <p:spPr>
          <a:xfrm>
            <a:off x="649625" y="1406250"/>
            <a:ext cx="3332100" cy="22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Categorical / qualitative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Continuous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Diverging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Sequential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Single hue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Multi-hue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/>
          <p:nvPr/>
        </p:nvSpPr>
        <p:spPr>
          <a:xfrm>
            <a:off x="649625" y="1406250"/>
            <a:ext cx="3332100" cy="22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Categorical / qualitative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Continuous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Diverging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Sequential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Single hue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Multi-hue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brewer: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https://colorbrewer2.org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Colour is important!</a:t>
            </a:r>
            <a:endParaRPr/>
          </a:p>
        </p:txBody>
      </p:sp>
      <p:pic>
        <p:nvPicPr>
          <p:cNvPr id="281" name="Google Shape;28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4450" y="206375"/>
            <a:ext cx="3513449" cy="4600077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3"/>
          <p:cNvSpPr txBox="1"/>
          <p:nvPr/>
        </p:nvSpPr>
        <p:spPr>
          <a:xfrm>
            <a:off x="302800" y="1507050"/>
            <a:ext cx="3717300" cy="28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Bonus: Viridis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https://cran.r-project.org/web/packages/viridis/vignettes/intro-to-viridis.html</a:t>
            </a:r>
            <a:endParaRPr/>
          </a:p>
        </p:txBody>
      </p:sp>
      <p:pic>
        <p:nvPicPr>
          <p:cNvPr id="283" name="Google Shape;283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763" y="2256050"/>
            <a:ext cx="3609974" cy="187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4"/>
          <p:cNvSpPr txBox="1"/>
          <p:nvPr/>
        </p:nvSpPr>
        <p:spPr>
          <a:xfrm>
            <a:off x="649625" y="1406250"/>
            <a:ext cx="3332100" cy="22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Categorical / qualitative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Continuous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Diverging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Sequential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Single hue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Multi-hue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brewer: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https://colorbrewer2.org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Colour is important!</a:t>
            </a:r>
            <a:endParaRPr/>
          </a:p>
        </p:txBody>
      </p:sp>
      <p:pic>
        <p:nvPicPr>
          <p:cNvPr id="290" name="Google Shape;29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4450" y="206375"/>
            <a:ext cx="3513449" cy="4600077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4"/>
          <p:cNvSpPr txBox="1"/>
          <p:nvPr/>
        </p:nvSpPr>
        <p:spPr>
          <a:xfrm>
            <a:off x="302800" y="1507050"/>
            <a:ext cx="3717300" cy="28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Bonus: Viridis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https://cran.r-project.org/web/packages/viridis/vignettes/intro-to-viridis.html</a:t>
            </a:r>
            <a:endParaRPr/>
          </a:p>
        </p:txBody>
      </p:sp>
      <p:pic>
        <p:nvPicPr>
          <p:cNvPr id="292" name="Google Shape;292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763" y="2256050"/>
            <a:ext cx="3609974" cy="187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4"/>
          <p:cNvPicPr preferRelativeResize="0"/>
          <p:nvPr/>
        </p:nvPicPr>
        <p:blipFill rotWithShape="1">
          <a:blip r:embed="rId7">
            <a:alphaModFix/>
          </a:blip>
          <a:srcRect b="31346" l="3373" r="3447" t="47836"/>
          <a:stretch/>
        </p:blipFill>
        <p:spPr>
          <a:xfrm rot="1926102">
            <a:off x="-877950" y="4310449"/>
            <a:ext cx="3875398" cy="28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4"/>
          <p:cNvPicPr preferRelativeResize="0"/>
          <p:nvPr/>
        </p:nvPicPr>
        <p:blipFill rotWithShape="1">
          <a:blip r:embed="rId7">
            <a:alphaModFix/>
          </a:blip>
          <a:srcRect b="31346" l="3373" r="3447" t="47836"/>
          <a:stretch/>
        </p:blipFill>
        <p:spPr>
          <a:xfrm rot="1926102">
            <a:off x="5938850" y="618349"/>
            <a:ext cx="3875398" cy="28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4"/>
          <p:cNvPicPr preferRelativeResize="0"/>
          <p:nvPr/>
        </p:nvPicPr>
        <p:blipFill rotWithShape="1">
          <a:blip r:embed="rId7">
            <a:alphaModFix/>
          </a:blip>
          <a:srcRect b="31346" l="3373" r="3447" t="47836"/>
          <a:stretch/>
        </p:blipFill>
        <p:spPr>
          <a:xfrm rot="-6898134">
            <a:off x="6578550" y="1227174"/>
            <a:ext cx="3875398" cy="2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Colour is important!</a:t>
            </a:r>
            <a:endParaRPr/>
          </a:p>
        </p:txBody>
      </p:sp>
      <p:pic>
        <p:nvPicPr>
          <p:cNvPr id="301" name="Google Shape;301;p45"/>
          <p:cNvPicPr preferRelativeResize="0"/>
          <p:nvPr/>
        </p:nvPicPr>
        <p:blipFill rotWithShape="1">
          <a:blip r:embed="rId3">
            <a:alphaModFix/>
          </a:blip>
          <a:srcRect b="8414" l="13368" r="11781" t="1778"/>
          <a:stretch/>
        </p:blipFill>
        <p:spPr>
          <a:xfrm>
            <a:off x="3186975" y="129925"/>
            <a:ext cx="3811076" cy="4793198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5"/>
          <p:cNvSpPr txBox="1"/>
          <p:nvPr/>
        </p:nvSpPr>
        <p:spPr>
          <a:xfrm>
            <a:off x="377800" y="1604925"/>
            <a:ext cx="2399700" cy="15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Weissgerber et al., 2019 (using Color Oracle)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https://colororacle.org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Color brewer: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https://colorbrewer2.org</a:t>
            </a:r>
            <a:endParaRPr/>
          </a:p>
        </p:txBody>
      </p:sp>
      <p:pic>
        <p:nvPicPr>
          <p:cNvPr id="303" name="Google Shape;303;p45"/>
          <p:cNvPicPr preferRelativeResize="0"/>
          <p:nvPr/>
        </p:nvPicPr>
        <p:blipFill rotWithShape="1">
          <a:blip r:embed="rId6">
            <a:alphaModFix/>
          </a:blip>
          <a:srcRect b="31346" l="3373" r="3447" t="47836"/>
          <a:stretch/>
        </p:blipFill>
        <p:spPr>
          <a:xfrm rot="1926102">
            <a:off x="-877950" y="4310449"/>
            <a:ext cx="3875398" cy="28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5"/>
          <p:cNvPicPr preferRelativeResize="0"/>
          <p:nvPr/>
        </p:nvPicPr>
        <p:blipFill rotWithShape="1">
          <a:blip r:embed="rId6">
            <a:alphaModFix/>
          </a:blip>
          <a:srcRect b="31346" l="3373" r="3447" t="47836"/>
          <a:stretch/>
        </p:blipFill>
        <p:spPr>
          <a:xfrm rot="1926102">
            <a:off x="5938850" y="618349"/>
            <a:ext cx="3875398" cy="28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5"/>
          <p:cNvPicPr preferRelativeResize="0"/>
          <p:nvPr/>
        </p:nvPicPr>
        <p:blipFill rotWithShape="1">
          <a:blip r:embed="rId6">
            <a:alphaModFix/>
          </a:blip>
          <a:srcRect b="31346" l="3373" r="3447" t="47836"/>
          <a:stretch/>
        </p:blipFill>
        <p:spPr>
          <a:xfrm rot="-6898134">
            <a:off x="6578550" y="1227174"/>
            <a:ext cx="3875398" cy="2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little diversion: I love maps</a:t>
            </a:r>
            <a:endParaRPr/>
          </a:p>
        </p:txBody>
      </p:sp>
      <p:sp>
        <p:nvSpPr>
          <p:cNvPr id="311" name="Google Shape;311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Background should be distinct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Beware blue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Keep track of scale, projection + aggregation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And all of the other rules apply too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little diversion: You love maps</a:t>
            </a:r>
            <a:endParaRPr/>
          </a:p>
        </p:txBody>
      </p:sp>
      <p:pic>
        <p:nvPicPr>
          <p:cNvPr id="317" name="Google Shape;317;p47"/>
          <p:cNvPicPr preferRelativeResize="0"/>
          <p:nvPr/>
        </p:nvPicPr>
        <p:blipFill rotWithShape="1">
          <a:blip r:embed="rId3">
            <a:alphaModFix/>
          </a:blip>
          <a:srcRect b="0" l="0" r="0" t="5979"/>
          <a:stretch/>
        </p:blipFill>
        <p:spPr>
          <a:xfrm>
            <a:off x="541375" y="1017725"/>
            <a:ext cx="4291100" cy="40345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little diversion: We love maps</a:t>
            </a:r>
            <a:endParaRPr/>
          </a:p>
        </p:txBody>
      </p:sp>
      <p:pic>
        <p:nvPicPr>
          <p:cNvPr id="323" name="Google Shape;323;p48"/>
          <p:cNvPicPr preferRelativeResize="0"/>
          <p:nvPr/>
        </p:nvPicPr>
        <p:blipFill rotWithShape="1">
          <a:blip r:embed="rId3">
            <a:alphaModFix/>
          </a:blip>
          <a:srcRect b="0" l="0" r="0" t="5979"/>
          <a:stretch/>
        </p:blipFill>
        <p:spPr>
          <a:xfrm>
            <a:off x="541375" y="1017725"/>
            <a:ext cx="4291100" cy="40345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24" name="Google Shape;324;p48"/>
          <p:cNvPicPr preferRelativeResize="0"/>
          <p:nvPr/>
        </p:nvPicPr>
        <p:blipFill rotWithShape="1">
          <a:blip r:embed="rId4">
            <a:alphaModFix/>
          </a:blip>
          <a:srcRect b="6200" l="0" r="0" t="8387"/>
          <a:stretch/>
        </p:blipFill>
        <p:spPr>
          <a:xfrm>
            <a:off x="2108900" y="1138763"/>
            <a:ext cx="4479050" cy="382545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Google Shape;329;p49"/>
          <p:cNvPicPr preferRelativeResize="0"/>
          <p:nvPr/>
        </p:nvPicPr>
        <p:blipFill rotWithShape="1">
          <a:blip r:embed="rId3">
            <a:alphaModFix/>
          </a:blip>
          <a:srcRect b="0" l="0" r="0" t="5979"/>
          <a:stretch/>
        </p:blipFill>
        <p:spPr>
          <a:xfrm>
            <a:off x="541375" y="1017725"/>
            <a:ext cx="4291100" cy="40345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0" name="Google Shape;33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little diversion: We love maps !!</a:t>
            </a:r>
            <a:endParaRPr/>
          </a:p>
        </p:txBody>
      </p:sp>
      <p:pic>
        <p:nvPicPr>
          <p:cNvPr id="331" name="Google Shape;331;p49"/>
          <p:cNvPicPr preferRelativeResize="0"/>
          <p:nvPr/>
        </p:nvPicPr>
        <p:blipFill rotWithShape="1">
          <a:blip r:embed="rId4">
            <a:alphaModFix/>
          </a:blip>
          <a:srcRect b="6200" l="0" r="0" t="8387"/>
          <a:stretch/>
        </p:blipFill>
        <p:spPr>
          <a:xfrm>
            <a:off x="2108900" y="1138763"/>
            <a:ext cx="4479050" cy="382545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2" name="Google Shape;332;p49"/>
          <p:cNvPicPr preferRelativeResize="0"/>
          <p:nvPr/>
        </p:nvPicPr>
        <p:blipFill rotWithShape="1">
          <a:blip r:embed="rId5">
            <a:alphaModFix/>
          </a:blip>
          <a:srcRect b="0" l="0" r="0" t="6138"/>
          <a:stretch/>
        </p:blipFill>
        <p:spPr>
          <a:xfrm>
            <a:off x="4104350" y="1037581"/>
            <a:ext cx="4291100" cy="4027830"/>
          </a:xfrm>
          <a:prstGeom prst="rect">
            <a:avLst/>
          </a:prstGeom>
          <a:noFill/>
          <a:ln cap="flat" cmpd="sng" w="19050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your audience!</a:t>
            </a:r>
            <a:endParaRPr/>
          </a:p>
        </p:txBody>
      </p:sp>
      <p:pic>
        <p:nvPicPr>
          <p:cNvPr id="338" name="Google Shape;33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275" y="1158250"/>
            <a:ext cx="4579452" cy="3728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39" name="Google Shape;339;p50"/>
          <p:cNvSpPr/>
          <p:nvPr/>
        </p:nvSpPr>
        <p:spPr>
          <a:xfrm>
            <a:off x="6885521" y="1637694"/>
            <a:ext cx="167700" cy="29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 your audience!</a:t>
            </a:r>
            <a:endParaRPr/>
          </a:p>
        </p:txBody>
      </p:sp>
      <p:pic>
        <p:nvPicPr>
          <p:cNvPr id="345" name="Google Shape;34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275" y="1158250"/>
            <a:ext cx="4579452" cy="3728650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6" name="Google Shape;346;p51"/>
          <p:cNvSpPr/>
          <p:nvPr/>
        </p:nvSpPr>
        <p:spPr>
          <a:xfrm>
            <a:off x="6885521" y="1637694"/>
            <a:ext cx="167700" cy="293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7" name="Google Shape;347;p51"/>
          <p:cNvPicPr preferRelativeResize="0"/>
          <p:nvPr/>
        </p:nvPicPr>
        <p:blipFill rotWithShape="1">
          <a:blip r:embed="rId4">
            <a:alphaModFix/>
          </a:blip>
          <a:srcRect b="0" l="0" r="0" t="911"/>
          <a:stretch/>
        </p:blipFill>
        <p:spPr>
          <a:xfrm>
            <a:off x="5263850" y="975950"/>
            <a:ext cx="3120601" cy="3910949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principles for visualising data …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Show the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But don’t show too much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Uncertainty is important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And so is colour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Consider your audience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Get another opinion!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if in doubt …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if in doubt …</a:t>
            </a:r>
            <a:endParaRPr/>
          </a:p>
        </p:txBody>
      </p:sp>
      <p:sp>
        <p:nvSpPr>
          <p:cNvPr id="358" name="Google Shape;358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… get another opinion!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8600" y="963510"/>
            <a:ext cx="4426801" cy="3576664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4"/>
          <p:cNvSpPr txBox="1"/>
          <p:nvPr>
            <p:ph idx="1" type="body"/>
          </p:nvPr>
        </p:nvSpPr>
        <p:spPr>
          <a:xfrm>
            <a:off x="311700" y="282800"/>
            <a:ext cx="4426800" cy="245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… and reconsider that pie chart!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summary ..</a:t>
            </a:r>
            <a:endParaRPr/>
          </a:p>
        </p:txBody>
      </p:sp>
      <p:sp>
        <p:nvSpPr>
          <p:cNvPr id="370" name="Google Shape;370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Show the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But keep it simple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Uncertainty is important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And so is colour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Consider your audience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Get another opinion!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FFFF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212" y="1236475"/>
            <a:ext cx="6741577" cy="358762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6"/>
          <p:cNvSpPr txBox="1"/>
          <p:nvPr>
            <p:ph idx="4294967295" type="subTitle"/>
          </p:nvPr>
        </p:nvSpPr>
        <p:spPr>
          <a:xfrm>
            <a:off x="311700" y="250900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800">
                <a:solidFill>
                  <a:srgbClr val="00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~ Let’s compare notes ~</a:t>
            </a:r>
            <a:endParaRPr sz="3800">
              <a:solidFill>
                <a:srgbClr val="00FF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 rotWithShape="1">
          <a:blip r:embed="rId3">
            <a:alphaModFix/>
          </a:blip>
          <a:srcRect b="34426" l="0" r="79918" t="0"/>
          <a:stretch/>
        </p:blipFill>
        <p:spPr>
          <a:xfrm>
            <a:off x="1997925" y="1017725"/>
            <a:ext cx="1372477" cy="250552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/>
          <p:nvPr/>
        </p:nvSpPr>
        <p:spPr>
          <a:xfrm>
            <a:off x="3271050" y="1222825"/>
            <a:ext cx="290400" cy="21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 txBox="1"/>
          <p:nvPr/>
        </p:nvSpPr>
        <p:spPr>
          <a:xfrm>
            <a:off x="542600" y="1617375"/>
            <a:ext cx="12381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Weissgerber et al., 2015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 rotWithShape="1">
          <a:blip r:embed="rId3">
            <a:alphaModFix/>
          </a:blip>
          <a:srcRect b="34426" l="0" r="79918" t="0"/>
          <a:stretch/>
        </p:blipFill>
        <p:spPr>
          <a:xfrm>
            <a:off x="1997925" y="1017725"/>
            <a:ext cx="1372477" cy="250552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/>
          <p:nvPr/>
        </p:nvSpPr>
        <p:spPr>
          <a:xfrm>
            <a:off x="3271050" y="1222825"/>
            <a:ext cx="290400" cy="213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the data</a:t>
            </a:r>
            <a:endParaRPr/>
          </a:p>
        </p:txBody>
      </p:sp>
      <p:sp>
        <p:nvSpPr>
          <p:cNvPr id="89" name="Google Shape;89;p18"/>
          <p:cNvSpPr txBox="1"/>
          <p:nvPr/>
        </p:nvSpPr>
        <p:spPr>
          <a:xfrm>
            <a:off x="542600" y="1617375"/>
            <a:ext cx="12381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Weissgerber et al., 2015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the data</a:t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 rotWithShape="1">
          <a:blip r:embed="rId3">
            <a:alphaModFix/>
          </a:blip>
          <a:srcRect b="34227" l="0" r="0" t="0"/>
          <a:stretch/>
        </p:blipFill>
        <p:spPr>
          <a:xfrm>
            <a:off x="1997925" y="1017725"/>
            <a:ext cx="6834376" cy="25131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/>
        </p:nvSpPr>
        <p:spPr>
          <a:xfrm>
            <a:off x="542600" y="1617375"/>
            <a:ext cx="12381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Weissgerber et al., 2015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the data</a:t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 rotWithShape="1">
          <a:blip r:embed="rId3">
            <a:alphaModFix/>
          </a:blip>
          <a:srcRect b="46638" l="0" r="68988" t="0"/>
          <a:stretch/>
        </p:blipFill>
        <p:spPr>
          <a:xfrm>
            <a:off x="2721175" y="445025"/>
            <a:ext cx="1910276" cy="232924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/>
          <p:nvPr/>
        </p:nvSpPr>
        <p:spPr>
          <a:xfrm>
            <a:off x="542600" y="1617375"/>
            <a:ext cx="12381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Weissgerber et al., 2015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the data</a:t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 rotWithShape="1">
          <a:blip r:embed="rId3">
            <a:alphaModFix/>
          </a:blip>
          <a:srcRect b="46638" l="0" r="0" t="0"/>
          <a:stretch/>
        </p:blipFill>
        <p:spPr>
          <a:xfrm>
            <a:off x="2721175" y="445025"/>
            <a:ext cx="6159902" cy="232924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/>
        </p:nvSpPr>
        <p:spPr>
          <a:xfrm>
            <a:off x="542600" y="1617375"/>
            <a:ext cx="1238100" cy="6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Weissgerber et al., 2015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